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0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65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rgbClr val="060F20">
              <a:alpha val="75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4063594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6" name="Shape 3"/>
          <p:cNvSpPr/>
          <p:nvPr/>
        </p:nvSpPr>
        <p:spPr>
          <a:xfrm>
            <a:off x="4063594" y="0"/>
            <a:ext cx="4063594" cy="16459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8127187" y="0"/>
            <a:ext cx="4064508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8" name="Text 5"/>
          <p:cNvSpPr/>
          <p:nvPr/>
        </p:nvSpPr>
        <p:spPr>
          <a:xfrm>
            <a:off x="548640" y="64008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FEDERAL REPUBLIC OF NIGERIA  •  THE PRESIDENCY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48640" y="2103120"/>
            <a:ext cx="731520" cy="54864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0" name="Text 7"/>
          <p:cNvSpPr/>
          <p:nvPr/>
        </p:nvSpPr>
        <p:spPr>
          <a:xfrm>
            <a:off x="548640" y="22860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spc="300" kern="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PROPOSAL FOR THE ESTABLISHMENT OF THE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48640" y="2788920"/>
            <a:ext cx="1051560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Office of Defence Strategy,</a:t>
            </a:r>
            <a:endParaRPr lang="en-US" sz="4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Security Cooperation &amp;</a:t>
            </a:r>
            <a:endParaRPr lang="en-US" sz="4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International Defence Partnerships</a:t>
            </a:r>
            <a:endParaRPr lang="en-US" sz="4000" dirty="0"/>
          </a:p>
        </p:txBody>
      </p:sp>
      <p:sp>
        <p:nvSpPr>
          <p:cNvPr id="12" name="Shape 9"/>
          <p:cNvSpPr/>
          <p:nvPr/>
        </p:nvSpPr>
        <p:spPr>
          <a:xfrm>
            <a:off x="548640" y="5394960"/>
            <a:ext cx="3657600" cy="18288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3" name="Text 10"/>
          <p:cNvSpPr/>
          <p:nvPr/>
        </p:nvSpPr>
        <p:spPr>
          <a:xfrm>
            <a:off x="548640" y="5486400"/>
            <a:ext cx="10058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Strategic Institution Under the Presidency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548640" y="635508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CONFIDENTIAL  •  FOR PRESIDENTIAL CONSIDERATION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VIII. INTERNATIONAL PARTNERSHIPS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Global Network for National Advantage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737360"/>
            <a:ext cx="5303520" cy="452628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87568" y="1737360"/>
            <a:ext cx="73152" cy="4526280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8" name="Text 5"/>
          <p:cNvSpPr/>
          <p:nvPr/>
        </p:nvSpPr>
        <p:spPr>
          <a:xfrm>
            <a:off x="6035040" y="1783080"/>
            <a:ext cx="5760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Trusted Partnerships. Tangible Outcomes.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035040" y="2286000"/>
            <a:ext cx="57607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5000"/>
              </a:lnSpc>
              <a:buNone/>
            </a:pPr>
            <a:r>
              <a:rPr lang="en-US" sz="12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Office will cultivate a structured portfolio of international defence partnerships that translate diplomatic relationships into concrete capability, investment and intelligence outcomes for Nigeria.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6035040" y="3886200"/>
            <a:ext cx="274320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8D2C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035040" y="3886200"/>
            <a:ext cx="54864" cy="105156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2" name="Text 9"/>
          <p:cNvSpPr/>
          <p:nvPr/>
        </p:nvSpPr>
        <p:spPr>
          <a:xfrm>
            <a:off x="6217920" y="3995928"/>
            <a:ext cx="246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Strategic Allies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217920" y="434340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cooperation with major defence powers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8961120" y="3886200"/>
            <a:ext cx="274320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8D2C0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8961120" y="3886200"/>
            <a:ext cx="54864" cy="105156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6" name="Text 13"/>
          <p:cNvSpPr/>
          <p:nvPr/>
        </p:nvSpPr>
        <p:spPr>
          <a:xfrm>
            <a:off x="9144000" y="3995928"/>
            <a:ext cx="246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Regional Partners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9144000" y="434340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 &amp; ECOWAS-aligned security initiatives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6035040" y="5074920"/>
            <a:ext cx="274320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8D2C0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6035040" y="5074920"/>
            <a:ext cx="54864" cy="105156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0" name="Text 17"/>
          <p:cNvSpPr/>
          <p:nvPr/>
        </p:nvSpPr>
        <p:spPr>
          <a:xfrm>
            <a:off x="6217920" y="5184648"/>
            <a:ext cx="246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Industrial Partners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6217920" y="553212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OEMs, defence primes and technology providers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8961120" y="5074920"/>
            <a:ext cx="274320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8D2C0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8961120" y="5074920"/>
            <a:ext cx="54864" cy="105156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4" name="Text 21"/>
          <p:cNvSpPr/>
          <p:nvPr/>
        </p:nvSpPr>
        <p:spPr>
          <a:xfrm>
            <a:off x="9144000" y="5184648"/>
            <a:ext cx="2468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Multilateral Bodies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9144000" y="553212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UN, regional bodies and security alliances</a:t>
            </a:r>
            <a:endParaRPr lang="en-US" sz="1050" dirty="0"/>
          </a:p>
        </p:txBody>
      </p:sp>
      <p:sp>
        <p:nvSpPr>
          <p:cNvPr id="26" name="Shape 23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7" name="Shape 24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8" name="Text 25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14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IX. DEFENCE INDUSTRIAL DEVELOPMENT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Building Indigenous Capacity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675120" y="1737360"/>
            <a:ext cx="5029200" cy="452628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675120" y="1737360"/>
            <a:ext cx="5029200" cy="4526280"/>
          </a:xfrm>
          <a:prstGeom prst="rect">
            <a:avLst/>
          </a:prstGeom>
          <a:solidFill>
            <a:srgbClr val="0B1F3A">
              <a:alpha val="50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6858000" y="4572000"/>
            <a:ext cx="475488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Self-Reliance.</a:t>
            </a:r>
            <a:endParaRPr lang="en-US" sz="24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Sovereignty.</a:t>
            </a:r>
            <a:endParaRPr lang="en-US" sz="24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Strategic Depth.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457200" y="1783080"/>
            <a:ext cx="59436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5000"/>
              </a:lnSpc>
              <a:buNone/>
            </a:pPr>
            <a:r>
              <a:rPr lang="en-US" sz="125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coordinated national approach is required to transform Nigeria from a primary importer of defence systems into a credible regional producer of defence technology and equipment.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57200" y="3246120"/>
            <a:ext cx="36576" cy="68580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1" name="Text 8"/>
          <p:cNvSpPr/>
          <p:nvPr/>
        </p:nvSpPr>
        <p:spPr>
          <a:xfrm>
            <a:off x="640080" y="3227832"/>
            <a:ext cx="5760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Local Manufacturing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640080" y="3538728"/>
            <a:ext cx="5760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 DICON and the wider defence industrial ecosystem.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57200" y="4023360"/>
            <a:ext cx="36576" cy="68580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4" name="Text 11"/>
          <p:cNvSpPr/>
          <p:nvPr/>
        </p:nvSpPr>
        <p:spPr>
          <a:xfrm>
            <a:off x="640080" y="4005072"/>
            <a:ext cx="5760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Joint Ventures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40080" y="4315968"/>
            <a:ext cx="5760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Structured partnerships with global defence manufacturers.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457200" y="4800600"/>
            <a:ext cx="36576" cy="68580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7" name="Text 14"/>
          <p:cNvSpPr/>
          <p:nvPr/>
        </p:nvSpPr>
        <p:spPr>
          <a:xfrm>
            <a:off x="640080" y="4782312"/>
            <a:ext cx="5760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R&amp;D Investment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640080" y="5093208"/>
            <a:ext cx="5760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Funding pipelines for defence research and innovation.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457200" y="5577840"/>
            <a:ext cx="36576" cy="68580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0" name="Text 17"/>
          <p:cNvSpPr/>
          <p:nvPr/>
        </p:nvSpPr>
        <p:spPr>
          <a:xfrm>
            <a:off x="640080" y="5559552"/>
            <a:ext cx="5760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Skilled Workforce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640080" y="5870448"/>
            <a:ext cx="5760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Specialist training, retention and technology absorption.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3" name="Shape 20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4" name="Text 21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14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X. GOVERNANCE &amp; STRUCTURE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Reporting &amp; Coordination Architecture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6" name="Shape 4"/>
          <p:cNvSpPr/>
          <p:nvPr/>
        </p:nvSpPr>
        <p:spPr>
          <a:xfrm>
            <a:off x="4718304" y="1828800"/>
            <a:ext cx="2743200" cy="822960"/>
          </a:xfrm>
          <a:prstGeom prst="rect">
            <a:avLst/>
          </a:prstGeom>
          <a:solidFill>
            <a:srgbClr val="0B1F3A"/>
          </a:solidFill>
          <a:ln/>
        </p:spPr>
      </p:sp>
      <p:sp>
        <p:nvSpPr>
          <p:cNvPr id="7" name="Shape 5"/>
          <p:cNvSpPr/>
          <p:nvPr/>
        </p:nvSpPr>
        <p:spPr>
          <a:xfrm>
            <a:off x="4718304" y="1828800"/>
            <a:ext cx="2743200" cy="7315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8" name="Text 6"/>
          <p:cNvSpPr/>
          <p:nvPr/>
        </p:nvSpPr>
        <p:spPr>
          <a:xfrm>
            <a:off x="4718304" y="187452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PRESIDENT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718304" y="224028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Federal Republic of Nigeria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6089904" y="2651760"/>
            <a:ext cx="0" cy="457200"/>
          </a:xfrm>
          <a:prstGeom prst="line">
            <a:avLst/>
          </a:prstGeom>
          <a:noFill/>
          <a:ln w="25400">
            <a:solidFill>
              <a:srgbClr val="C9A961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803904" y="3108960"/>
            <a:ext cx="4572000" cy="91440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2" name="Shape 10"/>
          <p:cNvSpPr/>
          <p:nvPr/>
        </p:nvSpPr>
        <p:spPr>
          <a:xfrm>
            <a:off x="3803904" y="3108960"/>
            <a:ext cx="4572000" cy="7315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3" name="Text 11"/>
          <p:cNvSpPr/>
          <p:nvPr/>
        </p:nvSpPr>
        <p:spPr>
          <a:xfrm>
            <a:off x="3803904" y="320040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OFFICE OF DEFENCE STRATEGY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803904" y="3584448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Cooperation &amp; International Partnerships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1737360" y="4251960"/>
            <a:ext cx="0" cy="365760"/>
          </a:xfrm>
          <a:prstGeom prst="line">
            <a:avLst/>
          </a:prstGeom>
          <a:noFill/>
          <a:ln w="12700">
            <a:solidFill>
              <a:srgbClr val="6B7280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02920" y="4617720"/>
            <a:ext cx="24688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D8D2C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02920" y="4617720"/>
            <a:ext cx="2468880" cy="54864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8" name="Text 16"/>
          <p:cNvSpPr/>
          <p:nvPr/>
        </p:nvSpPr>
        <p:spPr>
          <a:xfrm>
            <a:off x="502920" y="475488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3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DIVISION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640080" y="5074920"/>
            <a:ext cx="21945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Defence Diplomacy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4599432" y="4251960"/>
            <a:ext cx="0" cy="365760"/>
          </a:xfrm>
          <a:prstGeom prst="line">
            <a:avLst/>
          </a:prstGeom>
          <a:noFill/>
          <a:ln w="12700">
            <a:solidFill>
              <a:srgbClr val="6B728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364992" y="4617720"/>
            <a:ext cx="24688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D8D2C0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3364992" y="4617720"/>
            <a:ext cx="2468880" cy="54864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3" name="Text 21"/>
          <p:cNvSpPr/>
          <p:nvPr/>
        </p:nvSpPr>
        <p:spPr>
          <a:xfrm>
            <a:off x="3364992" y="475488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3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DIVISION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3502152" y="5074920"/>
            <a:ext cx="21945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Security Cooperation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7461504" y="4251960"/>
            <a:ext cx="0" cy="365760"/>
          </a:xfrm>
          <a:prstGeom prst="line">
            <a:avLst/>
          </a:prstGeom>
          <a:noFill/>
          <a:ln w="12700">
            <a:solidFill>
              <a:srgbClr val="6B728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227064" y="4617720"/>
            <a:ext cx="24688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D8D2C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227064" y="4617720"/>
            <a:ext cx="2468880" cy="54864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8" name="Text 26"/>
          <p:cNvSpPr/>
          <p:nvPr/>
        </p:nvSpPr>
        <p:spPr>
          <a:xfrm>
            <a:off x="6227064" y="475488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3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DIVISION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6364224" y="5074920"/>
            <a:ext cx="21945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Strategic Innovation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10323576" y="4251960"/>
            <a:ext cx="0" cy="365760"/>
          </a:xfrm>
          <a:prstGeom prst="line">
            <a:avLst/>
          </a:prstGeom>
          <a:noFill/>
          <a:ln w="12700">
            <a:solidFill>
              <a:srgbClr val="6B7280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9089136" y="4617720"/>
            <a:ext cx="24688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D8D2C0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9089136" y="4617720"/>
            <a:ext cx="2468880" cy="54864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3" name="Text 31"/>
          <p:cNvSpPr/>
          <p:nvPr/>
        </p:nvSpPr>
        <p:spPr>
          <a:xfrm>
            <a:off x="9089136" y="475488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3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DIVISION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9226296" y="5074920"/>
            <a:ext cx="21945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Industrial Development</a:t>
            </a:r>
            <a:endParaRPr lang="en-US" sz="1300" dirty="0"/>
          </a:p>
        </p:txBody>
      </p:sp>
      <p:sp>
        <p:nvSpPr>
          <p:cNvPr id="35" name="Shape 33"/>
          <p:cNvSpPr/>
          <p:nvPr/>
        </p:nvSpPr>
        <p:spPr>
          <a:xfrm>
            <a:off x="1737360" y="4251960"/>
            <a:ext cx="8595360" cy="0"/>
          </a:xfrm>
          <a:prstGeom prst="line">
            <a:avLst/>
          </a:prstGeom>
          <a:noFill/>
          <a:ln w="12700">
            <a:solidFill>
              <a:srgbClr val="6B728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089904" y="4023360"/>
            <a:ext cx="0" cy="228600"/>
          </a:xfrm>
          <a:prstGeom prst="line">
            <a:avLst/>
          </a:prstGeom>
          <a:noFill/>
          <a:ln w="25400">
            <a:solidFill>
              <a:srgbClr val="C9A961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57200" y="603504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073D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Lean, high-level coordinating architecture — designed for strategic agility, not bureaucratic expansion.</a:t>
            </a:r>
            <a:endParaRPr lang="en-US" sz="1200" dirty="0"/>
          </a:p>
        </p:txBody>
      </p:sp>
      <p:sp>
        <p:nvSpPr>
          <p:cNvPr id="38" name="Shape 36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9" name="Shape 37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40" name="Text 38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14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XI. EXPECTED OUTCOMES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Return on Strategic Investment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83080"/>
            <a:ext cx="5486400" cy="1234440"/>
          </a:xfrm>
          <a:prstGeom prst="rect">
            <a:avLst/>
          </a:prstGeom>
          <a:solidFill>
            <a:srgbClr val="F5F1E8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783080"/>
            <a:ext cx="73152" cy="1234440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8" name="Text 6"/>
          <p:cNvSpPr/>
          <p:nvPr/>
        </p:nvSpPr>
        <p:spPr>
          <a:xfrm>
            <a:off x="685800" y="1783080"/>
            <a:ext cx="54864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6B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1325880" y="1783080"/>
            <a:ext cx="452628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Strengthened ability to leverage international defence partnerships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6236208" y="1783080"/>
            <a:ext cx="5486400" cy="1234440"/>
          </a:xfrm>
          <a:prstGeom prst="rect">
            <a:avLst/>
          </a:prstGeom>
          <a:solidFill>
            <a:srgbClr val="F5F1E8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236208" y="1783080"/>
            <a:ext cx="73152" cy="1234440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2" name="Text 10"/>
          <p:cNvSpPr/>
          <p:nvPr/>
        </p:nvSpPr>
        <p:spPr>
          <a:xfrm>
            <a:off x="6464808" y="1783080"/>
            <a:ext cx="54864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6B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104888" y="1783080"/>
            <a:ext cx="452628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Accelerated access to advanced and emerging defence technologies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457200" y="3200400"/>
            <a:ext cx="5486400" cy="1234440"/>
          </a:xfrm>
          <a:prstGeom prst="rect">
            <a:avLst/>
          </a:prstGeom>
          <a:solidFill>
            <a:srgbClr val="F5F1E8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200400"/>
            <a:ext cx="73152" cy="1234440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6" name="Text 14"/>
          <p:cNvSpPr/>
          <p:nvPr/>
        </p:nvSpPr>
        <p:spPr>
          <a:xfrm>
            <a:off x="685800" y="3200400"/>
            <a:ext cx="54864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6B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1325880" y="3200400"/>
            <a:ext cx="452628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Sustained promotion of indigenous defence industrial development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6236208" y="3200400"/>
            <a:ext cx="5486400" cy="1234440"/>
          </a:xfrm>
          <a:prstGeom prst="rect">
            <a:avLst/>
          </a:prstGeom>
          <a:solidFill>
            <a:srgbClr val="F5F1E8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36208" y="3200400"/>
            <a:ext cx="73152" cy="1234440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0" name="Text 18"/>
          <p:cNvSpPr/>
          <p:nvPr/>
        </p:nvSpPr>
        <p:spPr>
          <a:xfrm>
            <a:off x="6464808" y="3200400"/>
            <a:ext cx="54864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6B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7104888" y="3200400"/>
            <a:ext cx="452628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Enhanced regional and global security cooperation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457200" y="4617720"/>
            <a:ext cx="5486400" cy="1234440"/>
          </a:xfrm>
          <a:prstGeom prst="rect">
            <a:avLst/>
          </a:prstGeom>
          <a:solidFill>
            <a:srgbClr val="F5F1E8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457200" y="4617720"/>
            <a:ext cx="73152" cy="1234440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4" name="Text 22"/>
          <p:cNvSpPr/>
          <p:nvPr/>
        </p:nvSpPr>
        <p:spPr>
          <a:xfrm>
            <a:off x="685800" y="4617720"/>
            <a:ext cx="54864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6B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</a:t>
            </a:r>
            <a:endParaRPr lang="en-US" sz="2800" dirty="0"/>
          </a:p>
        </p:txBody>
      </p:sp>
      <p:sp>
        <p:nvSpPr>
          <p:cNvPr id="25" name="Text 23"/>
          <p:cNvSpPr/>
          <p:nvPr/>
        </p:nvSpPr>
        <p:spPr>
          <a:xfrm>
            <a:off x="1325880" y="4617720"/>
            <a:ext cx="452628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Reinforced Nigerian leadership on continental security matters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6236208" y="4617720"/>
            <a:ext cx="5486400" cy="1234440"/>
          </a:xfrm>
          <a:prstGeom prst="rect">
            <a:avLst/>
          </a:prstGeom>
          <a:solidFill>
            <a:srgbClr val="F5F1E8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236208" y="4617720"/>
            <a:ext cx="73152" cy="1234440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8" name="Text 26"/>
          <p:cNvSpPr/>
          <p:nvPr/>
        </p:nvSpPr>
        <p:spPr>
          <a:xfrm>
            <a:off x="6464808" y="4617720"/>
            <a:ext cx="54864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6B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</a:t>
            </a:r>
            <a:endParaRPr lang="en-US" sz="2800" dirty="0"/>
          </a:p>
        </p:txBody>
      </p:sp>
      <p:sp>
        <p:nvSpPr>
          <p:cNvPr id="29" name="Text 27"/>
          <p:cNvSpPr/>
          <p:nvPr/>
        </p:nvSpPr>
        <p:spPr>
          <a:xfrm>
            <a:off x="7104888" y="4617720"/>
            <a:ext cx="452628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support to the Presidential vision of a secure, prosperous Nigeria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1" name="Shape 29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32" name="Text 30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14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60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60F20">
              <a:alpha val="85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4063594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5" name="Shape 2"/>
          <p:cNvSpPr/>
          <p:nvPr/>
        </p:nvSpPr>
        <p:spPr>
          <a:xfrm>
            <a:off x="4063594" y="0"/>
            <a:ext cx="4063594" cy="16459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8127187" y="0"/>
            <a:ext cx="4064508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7" name="Text 4"/>
          <p:cNvSpPr/>
          <p:nvPr/>
        </p:nvSpPr>
        <p:spPr>
          <a:xfrm>
            <a:off x="548640" y="77724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5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XII. APPROVAL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548640" y="1188720"/>
            <a:ext cx="548640" cy="54864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9" name="Text 6"/>
          <p:cNvSpPr/>
          <p:nvPr/>
        </p:nvSpPr>
        <p:spPr>
          <a:xfrm>
            <a:off x="548640" y="137160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Approval is Respectfully Sought</a:t>
            </a:r>
            <a:endParaRPr lang="en-US" sz="3600" dirty="0"/>
          </a:p>
        </p:txBody>
      </p:sp>
      <p:sp>
        <p:nvSpPr>
          <p:cNvPr id="10" name="Text 7"/>
          <p:cNvSpPr/>
          <p:nvPr/>
        </p:nvSpPr>
        <p:spPr>
          <a:xfrm>
            <a:off x="548640" y="2377440"/>
            <a:ext cx="8686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5000"/>
              </a:lnSpc>
              <a:buNone/>
            </a:pPr>
            <a:r>
              <a:rPr lang="en-US" sz="1600" i="1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Accordingly, approval is respectfully sought for the establishment of the Office of Defence Strategy, Security Cooperation and International Defence Partnerships under the Presidency of the Federal Republic of Nigeria.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548640" y="4846320"/>
            <a:ext cx="11064240" cy="18288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2" name="Text 9"/>
          <p:cNvSpPr/>
          <p:nvPr/>
        </p:nvSpPr>
        <p:spPr>
          <a:xfrm>
            <a:off x="548640" y="5029200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SUBMITTED FOR PRESIDENTIAL CONSIDERATION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548640" y="5349240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Presidency  •  Federal Republic of Nigeria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548640" y="635508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6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CONFIDENTIAL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SUMMARY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New Instrument of National Defence Strategy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1737360"/>
            <a:ext cx="4846320" cy="44805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858000" y="1737360"/>
            <a:ext cx="4846320" cy="4480560"/>
          </a:xfrm>
          <a:prstGeom prst="rect">
            <a:avLst/>
          </a:prstGeom>
          <a:solidFill>
            <a:srgbClr val="0B1F3A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6858000" y="1737360"/>
            <a:ext cx="91440" cy="4480560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9" name="Text 6"/>
          <p:cNvSpPr/>
          <p:nvPr/>
        </p:nvSpPr>
        <p:spPr>
          <a:xfrm>
            <a:off x="457200" y="1737360"/>
            <a:ext cx="612648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 indent="0" marL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Office of Defence Strategy, Security Cooperation and International Defence Partnerships shall be established under the Presidency as a strategic institution responsible for advancing Nigeria’s defence interests through international partnerships, defence diplomacy, security cooperation, strategic innovation, defence industrial development, and the projection of Nigeria’s leadership on global security matters.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5532120"/>
            <a:ext cx="54864" cy="64008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1" name="Text 8"/>
          <p:cNvSpPr/>
          <p:nvPr/>
        </p:nvSpPr>
        <p:spPr>
          <a:xfrm>
            <a:off x="640080" y="5532120"/>
            <a:ext cx="59436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200" i="1" dirty="0">
                <a:solidFill>
                  <a:srgbClr val="073D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Reporting directly to the President and operating as a high-level coordinating body across defence, intelligence, and foreign affairs.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7223760" y="2377440"/>
            <a:ext cx="4389120" cy="3108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Secure,</a:t>
            </a:r>
            <a:endParaRPr lang="en-US" sz="3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Prosperous &amp;</a:t>
            </a:r>
            <a:endParaRPr lang="en-US" sz="3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Globally Respected</a:t>
            </a:r>
            <a:endParaRPr lang="en-US" sz="3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Nigeria.</a:t>
            </a:r>
            <a:endParaRPr lang="en-US" sz="3000" dirty="0"/>
          </a:p>
        </p:txBody>
      </p:sp>
      <p:sp>
        <p:nvSpPr>
          <p:cNvPr id="13" name="Text 10"/>
          <p:cNvSpPr/>
          <p:nvPr/>
        </p:nvSpPr>
        <p:spPr>
          <a:xfrm>
            <a:off x="7223760" y="5486400"/>
            <a:ext cx="4389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Presidential Vision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5" name="Shape 12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6" name="Text 13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/ 14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I. INSTITUTIONAL FRAMEWORK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Position, Mandate &amp; Authority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83080"/>
            <a:ext cx="11247120" cy="914400"/>
          </a:xfrm>
          <a:prstGeom prst="rect">
            <a:avLst/>
          </a:prstGeom>
          <a:solidFill>
            <a:srgbClr val="F5F1E8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783080"/>
            <a:ext cx="73152" cy="91440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8" name="Text 6"/>
          <p:cNvSpPr/>
          <p:nvPr/>
        </p:nvSpPr>
        <p:spPr>
          <a:xfrm>
            <a:off x="685800" y="1783080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C9A9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1691640" y="1892808"/>
            <a:ext cx="2926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Establishment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1691640" y="2240280"/>
            <a:ext cx="9692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strategic institution under the Presidency of the Federal Republic of Nigeria.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57200" y="2862072"/>
            <a:ext cx="11247120" cy="914400"/>
          </a:xfrm>
          <a:prstGeom prst="rect">
            <a:avLst/>
          </a:prstGeom>
          <a:solidFill>
            <a:srgbClr val="F5F1E8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57200" y="2862072"/>
            <a:ext cx="73152" cy="91440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3" name="Text 11"/>
          <p:cNvSpPr/>
          <p:nvPr/>
        </p:nvSpPr>
        <p:spPr>
          <a:xfrm>
            <a:off x="685800" y="2862072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C9A9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1691640" y="2971800"/>
            <a:ext cx="2926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Reporting Line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1691640" y="3319272"/>
            <a:ext cx="9692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Reports directly to the President; operates as a high-level coordinating body.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57200" y="3941064"/>
            <a:ext cx="11247120" cy="914400"/>
          </a:xfrm>
          <a:prstGeom prst="rect">
            <a:avLst/>
          </a:prstGeom>
          <a:solidFill>
            <a:srgbClr val="F5F1E8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941064"/>
            <a:ext cx="73152" cy="91440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8" name="Text 16"/>
          <p:cNvSpPr/>
          <p:nvPr/>
        </p:nvSpPr>
        <p:spPr>
          <a:xfrm>
            <a:off x="685800" y="3941064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C9A9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3600" dirty="0"/>
          </a:p>
        </p:txBody>
      </p:sp>
      <p:sp>
        <p:nvSpPr>
          <p:cNvPr id="19" name="Text 17"/>
          <p:cNvSpPr/>
          <p:nvPr/>
        </p:nvSpPr>
        <p:spPr>
          <a:xfrm>
            <a:off x="1691640" y="4050792"/>
            <a:ext cx="2926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Scope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1691640" y="4398264"/>
            <a:ext cx="9692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Defence, intelligence and foreign affairs — bridging national and international security.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57200" y="5020056"/>
            <a:ext cx="11247120" cy="914400"/>
          </a:xfrm>
          <a:prstGeom prst="rect">
            <a:avLst/>
          </a:prstGeom>
          <a:solidFill>
            <a:srgbClr val="F5F1E8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57200" y="5020056"/>
            <a:ext cx="73152" cy="91440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3" name="Text 21"/>
          <p:cNvSpPr/>
          <p:nvPr/>
        </p:nvSpPr>
        <p:spPr>
          <a:xfrm>
            <a:off x="685800" y="5020056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C9A9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3600" dirty="0"/>
          </a:p>
        </p:txBody>
      </p:sp>
      <p:sp>
        <p:nvSpPr>
          <p:cNvPr id="24" name="Text 22"/>
          <p:cNvSpPr/>
          <p:nvPr/>
        </p:nvSpPr>
        <p:spPr>
          <a:xfrm>
            <a:off x="1691640" y="5129784"/>
            <a:ext cx="2926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Mandate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1691640" y="5477256"/>
            <a:ext cx="9692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 Nigeria’s defence interests through partnerships, diplomacy and innovation.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7" name="Shape 25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8" name="Text 26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/ 14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II. STRATEGIC OBJECTIVES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Six Pillars of Defence Advancement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3736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737360"/>
            <a:ext cx="3657600" cy="7315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920240"/>
            <a:ext cx="914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C9A9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640080" y="237744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Defence Diplomacy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0080" y="283464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 Nigeria’s defence relations with strategic allies and global partners.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315968" y="173736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315968" y="1737360"/>
            <a:ext cx="3657600" cy="7315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3" name="Text 11"/>
          <p:cNvSpPr/>
          <p:nvPr/>
        </p:nvSpPr>
        <p:spPr>
          <a:xfrm>
            <a:off x="4498848" y="1920240"/>
            <a:ext cx="914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C9A9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4498848" y="237744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Security Cooperation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98848" y="283464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 joint operations, training and intelligence-sharing frameworks.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8174736" y="173736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174736" y="1737360"/>
            <a:ext cx="3657600" cy="7315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8" name="Text 16"/>
          <p:cNvSpPr/>
          <p:nvPr/>
        </p:nvSpPr>
        <p:spPr>
          <a:xfrm>
            <a:off x="8357616" y="1920240"/>
            <a:ext cx="914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C9A9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8357616" y="237744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Indigenous Capability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357616" y="283464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Promote domestic defence industrial development and technology transfer.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57200" y="406908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57200" y="4069080"/>
            <a:ext cx="3657600" cy="7315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3" name="Text 21"/>
          <p:cNvSpPr/>
          <p:nvPr/>
        </p:nvSpPr>
        <p:spPr>
          <a:xfrm>
            <a:off x="640080" y="4251960"/>
            <a:ext cx="914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C9A9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640080" y="470916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Strategic Innovation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0080" y="516636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 adoption of advanced and emerging defence technologies.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4315968" y="406908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315968" y="4069080"/>
            <a:ext cx="3657600" cy="7315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8" name="Text 26"/>
          <p:cNvSpPr/>
          <p:nvPr/>
        </p:nvSpPr>
        <p:spPr>
          <a:xfrm>
            <a:off x="4498848" y="4251960"/>
            <a:ext cx="914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C9A9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2200" dirty="0"/>
          </a:p>
        </p:txBody>
      </p:sp>
      <p:sp>
        <p:nvSpPr>
          <p:cNvPr id="29" name="Text 27"/>
          <p:cNvSpPr/>
          <p:nvPr/>
        </p:nvSpPr>
        <p:spPr>
          <a:xfrm>
            <a:off x="4498848" y="470916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Investment Attraction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498848" y="516636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Attract foreign investment into Nigeria’s defence and security sector.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8174736" y="406908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8174736" y="4069080"/>
            <a:ext cx="3657600" cy="7315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3" name="Text 31"/>
          <p:cNvSpPr/>
          <p:nvPr/>
        </p:nvSpPr>
        <p:spPr>
          <a:xfrm>
            <a:off x="8357616" y="4251960"/>
            <a:ext cx="914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C9A9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06</a:t>
            </a:r>
            <a:endParaRPr lang="en-US" sz="2200" dirty="0"/>
          </a:p>
        </p:txBody>
      </p:sp>
      <p:sp>
        <p:nvSpPr>
          <p:cNvPr id="34" name="Text 32"/>
          <p:cNvSpPr/>
          <p:nvPr/>
        </p:nvSpPr>
        <p:spPr>
          <a:xfrm>
            <a:off x="8357616" y="470916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Global Leadership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357616" y="516636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Nigeria’s voice on continental and international security matters.</a:t>
            </a:r>
            <a:endParaRPr lang="en-US" sz="1100" dirty="0"/>
          </a:p>
        </p:txBody>
      </p:sp>
      <p:sp>
        <p:nvSpPr>
          <p:cNvPr id="36" name="Shape 34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7" name="Shape 35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38" name="Text 36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/ 14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III. CORE FUNCTIONS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Operational Mandate of the Office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783080"/>
            <a:ext cx="4754880" cy="44348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457200" y="1783080"/>
            <a:ext cx="4754880" cy="4434840"/>
          </a:xfrm>
          <a:prstGeom prst="rect">
            <a:avLst/>
          </a:prstGeom>
          <a:solidFill>
            <a:srgbClr val="0B1F3A">
              <a:alpha val="45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5394960"/>
            <a:ext cx="43891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6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coordinating instrument — not a command structure.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486400" y="1828800"/>
            <a:ext cx="320040" cy="32004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0" name="Text 7"/>
          <p:cNvSpPr/>
          <p:nvPr/>
        </p:nvSpPr>
        <p:spPr>
          <a:xfrm>
            <a:off x="5486400" y="182880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5989320" y="1783080"/>
            <a:ext cx="58521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 defence diplomacy and international engagements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5486400" y="2542032"/>
            <a:ext cx="320040" cy="32004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3" name="Text 10"/>
          <p:cNvSpPr/>
          <p:nvPr/>
        </p:nvSpPr>
        <p:spPr>
          <a:xfrm>
            <a:off x="5486400" y="2542032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5989320" y="2496312"/>
            <a:ext cx="58521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Negotiate and oversee bilateral &amp; multilateral defence agreements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486400" y="3255264"/>
            <a:ext cx="320040" cy="32004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6" name="Text 13"/>
          <p:cNvSpPr/>
          <p:nvPr/>
        </p:nvSpPr>
        <p:spPr>
          <a:xfrm>
            <a:off x="5486400" y="3255264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5989320" y="3209544"/>
            <a:ext cx="58521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Facilitate technology transfer and capability development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5486400" y="3968496"/>
            <a:ext cx="320040" cy="32004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9" name="Text 16"/>
          <p:cNvSpPr/>
          <p:nvPr/>
        </p:nvSpPr>
        <p:spPr>
          <a:xfrm>
            <a:off x="5486400" y="3968496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5989320" y="3922776"/>
            <a:ext cx="58521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 civil-military and inter-agency coordination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5486400" y="4681728"/>
            <a:ext cx="320040" cy="32004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2" name="Text 19"/>
          <p:cNvSpPr/>
          <p:nvPr/>
        </p:nvSpPr>
        <p:spPr>
          <a:xfrm>
            <a:off x="5486400" y="4681728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300" dirty="0"/>
          </a:p>
        </p:txBody>
      </p:sp>
      <p:sp>
        <p:nvSpPr>
          <p:cNvPr id="23" name="Text 20"/>
          <p:cNvSpPr/>
          <p:nvPr/>
        </p:nvSpPr>
        <p:spPr>
          <a:xfrm>
            <a:off x="5989320" y="4636008"/>
            <a:ext cx="58521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Advise the President on strategic and security policy matters</a:t>
            </a:r>
            <a:endParaRPr lang="en-US" sz="1300" dirty="0"/>
          </a:p>
        </p:txBody>
      </p:sp>
      <p:sp>
        <p:nvSpPr>
          <p:cNvPr id="24" name="Shape 21"/>
          <p:cNvSpPr/>
          <p:nvPr/>
        </p:nvSpPr>
        <p:spPr>
          <a:xfrm>
            <a:off x="5486400" y="5394960"/>
            <a:ext cx="320040" cy="32004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5" name="Text 22"/>
          <p:cNvSpPr/>
          <p:nvPr/>
        </p:nvSpPr>
        <p:spPr>
          <a:xfrm>
            <a:off x="5486400" y="539496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5989320" y="5349240"/>
            <a:ext cx="58521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indigenous defence industrial growth</a:t>
            </a:r>
            <a:endParaRPr lang="en-US" sz="1300" dirty="0"/>
          </a:p>
        </p:txBody>
      </p:sp>
      <p:sp>
        <p:nvSpPr>
          <p:cNvPr id="27" name="Shape 24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8" name="Shape 25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9" name="Text 26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/ 14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IV. STRATEGIC VALUE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This Office, Why Now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83080"/>
            <a:ext cx="3657600" cy="2103120"/>
          </a:xfrm>
          <a:prstGeom prst="rect">
            <a:avLst/>
          </a:prstGeom>
          <a:solidFill>
            <a:srgbClr val="0B1F3A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1783080"/>
            <a:ext cx="3657600" cy="7315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1965960"/>
            <a:ext cx="3108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Single</a:t>
            </a:r>
            <a:endParaRPr lang="en-US" sz="4400" dirty="0"/>
          </a:p>
        </p:txBody>
      </p:sp>
      <p:sp>
        <p:nvSpPr>
          <p:cNvPr id="9" name="Text 7"/>
          <p:cNvSpPr/>
          <p:nvPr/>
        </p:nvSpPr>
        <p:spPr>
          <a:xfrm>
            <a:off x="731520" y="3108960"/>
            <a:ext cx="31089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Coordinating Authority for Defence Diplomacy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315968" y="1783080"/>
            <a:ext cx="3657600" cy="2103120"/>
          </a:xfrm>
          <a:prstGeom prst="rect">
            <a:avLst/>
          </a:prstGeom>
          <a:solidFill>
            <a:srgbClr val="0B1F3A"/>
          </a:solidFill>
          <a:ln/>
        </p:spPr>
      </p:sp>
      <p:sp>
        <p:nvSpPr>
          <p:cNvPr id="11" name="Shape 9"/>
          <p:cNvSpPr/>
          <p:nvPr/>
        </p:nvSpPr>
        <p:spPr>
          <a:xfrm>
            <a:off x="4315968" y="1783080"/>
            <a:ext cx="3657600" cy="7315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2" name="Text 10"/>
          <p:cNvSpPr/>
          <p:nvPr/>
        </p:nvSpPr>
        <p:spPr>
          <a:xfrm>
            <a:off x="4590288" y="1965960"/>
            <a:ext cx="3108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Unified</a:t>
            </a:r>
            <a:endParaRPr lang="en-US" sz="4400" dirty="0"/>
          </a:p>
        </p:txBody>
      </p:sp>
      <p:sp>
        <p:nvSpPr>
          <p:cNvPr id="13" name="Text 11"/>
          <p:cNvSpPr/>
          <p:nvPr/>
        </p:nvSpPr>
        <p:spPr>
          <a:xfrm>
            <a:off x="4590288" y="3108960"/>
            <a:ext cx="31089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Channel for International Defence Partnerships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8174736" y="1783080"/>
            <a:ext cx="3657600" cy="2103120"/>
          </a:xfrm>
          <a:prstGeom prst="rect">
            <a:avLst/>
          </a:prstGeom>
          <a:solidFill>
            <a:srgbClr val="0B1F3A"/>
          </a:solidFill>
          <a:ln/>
        </p:spPr>
      </p:sp>
      <p:sp>
        <p:nvSpPr>
          <p:cNvPr id="15" name="Shape 13"/>
          <p:cNvSpPr/>
          <p:nvPr/>
        </p:nvSpPr>
        <p:spPr>
          <a:xfrm>
            <a:off x="8174736" y="1783080"/>
            <a:ext cx="3657600" cy="7315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6" name="Text 14"/>
          <p:cNvSpPr/>
          <p:nvPr/>
        </p:nvSpPr>
        <p:spPr>
          <a:xfrm>
            <a:off x="8449056" y="1965960"/>
            <a:ext cx="3108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Direct</a:t>
            </a:r>
            <a:endParaRPr lang="en-US" sz="4400" dirty="0"/>
          </a:p>
        </p:txBody>
      </p:sp>
      <p:sp>
        <p:nvSpPr>
          <p:cNvPr id="17" name="Text 15"/>
          <p:cNvSpPr/>
          <p:nvPr/>
        </p:nvSpPr>
        <p:spPr>
          <a:xfrm>
            <a:off x="8449056" y="3108960"/>
            <a:ext cx="31089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Presidential Line of Strategic Advisory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57200" y="4160520"/>
            <a:ext cx="11247120" cy="2057400"/>
          </a:xfrm>
          <a:prstGeom prst="rect">
            <a:avLst/>
          </a:prstGeom>
          <a:solidFill>
            <a:srgbClr val="FFFFFF"/>
          </a:solidFill>
          <a:ln w="6350">
            <a:solidFill>
              <a:srgbClr val="E5E0D2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57200" y="4160520"/>
            <a:ext cx="73152" cy="205740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0" name="Text 18"/>
          <p:cNvSpPr/>
          <p:nvPr/>
        </p:nvSpPr>
        <p:spPr>
          <a:xfrm>
            <a:off x="777240" y="429768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Office will enable Nigeria to: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68680" y="4709160"/>
            <a:ext cx="1060704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ct val="125000"/>
              </a:lnSpc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Speak with one strategic voice on international defence and security matters.</a:t>
            </a:r>
            <a:endParaRPr lang="en-US" sz="1200" dirty="0"/>
          </a:p>
          <a:p>
            <a:pPr marL="342900" indent="-342900">
              <a:lnSpc>
                <a:spcPct val="125000"/>
              </a:lnSpc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Accelerate access to advanced military capability and emerging technologies.</a:t>
            </a:r>
            <a:endParaRPr lang="en-US" sz="1200" dirty="0"/>
          </a:p>
          <a:p>
            <a:pPr marL="342900" indent="-342900">
              <a:lnSpc>
                <a:spcPct val="125000"/>
              </a:lnSpc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Attract sustained investment into the indigenous defence industrial base.</a:t>
            </a:r>
            <a:endParaRPr lang="en-US" sz="1200" dirty="0"/>
          </a:p>
          <a:p>
            <a:pPr marL="342900" indent="-342900">
              <a:lnSpc>
                <a:spcPct val="125000"/>
              </a:lnSpc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Reinforce Nigeria’s leadership across ECOWAS, the African Union, and beyond.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3" name="Shape 21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4" name="Text 22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/ 14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V. DEFENCE DIPLOMACY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Projecting Strategic Influence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217920" y="1737360"/>
            <a:ext cx="5486400" cy="452628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217920" y="1737360"/>
            <a:ext cx="73152" cy="4526280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8" name="Text 5"/>
          <p:cNvSpPr/>
          <p:nvPr/>
        </p:nvSpPr>
        <p:spPr>
          <a:xfrm>
            <a:off x="457200" y="1783080"/>
            <a:ext cx="5486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Office will lead Nigeria’s defence diplomacy by managing structured engagement with allied nations, regional partners and multilateral institutions.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57200" y="3246120"/>
            <a:ext cx="36576" cy="59436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0" name="Text 7"/>
          <p:cNvSpPr/>
          <p:nvPr/>
        </p:nvSpPr>
        <p:spPr>
          <a:xfrm>
            <a:off x="640080" y="3227832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Bilateral Engagements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640080" y="3502152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dialogues with allied defence ministries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57200" y="3959352"/>
            <a:ext cx="36576" cy="59436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3" name="Text 10"/>
          <p:cNvSpPr/>
          <p:nvPr/>
        </p:nvSpPr>
        <p:spPr>
          <a:xfrm>
            <a:off x="640080" y="3941064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Multilateral Forums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640080" y="4215384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AU, ECOWAS, UN &amp; international security platforms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457200" y="4672584"/>
            <a:ext cx="36576" cy="59436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6" name="Text 13"/>
          <p:cNvSpPr/>
          <p:nvPr/>
        </p:nvSpPr>
        <p:spPr>
          <a:xfrm>
            <a:off x="640080" y="4654296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Defence Attachés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640080" y="4928616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 posting, briefing and reporting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457200" y="5385816"/>
            <a:ext cx="36576" cy="59436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19" name="Text 16"/>
          <p:cNvSpPr/>
          <p:nvPr/>
        </p:nvSpPr>
        <p:spPr>
          <a:xfrm>
            <a:off x="640080" y="5367528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Treaty Negotiation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640080" y="5641848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 and oversee defence cooperation agreements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2" name="Shape 19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3" name="Text 20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/ 14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VI. SECURITY COOPERATION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Joint Operations &amp; Intelligence Frameworks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737360"/>
            <a:ext cx="5029200" cy="452628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457200" y="1737360"/>
            <a:ext cx="5029200" cy="4526280"/>
          </a:xfrm>
          <a:prstGeom prst="rect">
            <a:avLst/>
          </a:prstGeom>
          <a:solidFill>
            <a:srgbClr val="0B6B3A">
              <a:alpha val="4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5413248" y="1737360"/>
            <a:ext cx="73152" cy="4526280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9" name="Text 6"/>
          <p:cNvSpPr/>
          <p:nvPr/>
        </p:nvSpPr>
        <p:spPr>
          <a:xfrm>
            <a:off x="5760720" y="1783080"/>
            <a:ext cx="6035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Joint Training Programmes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5760720" y="2167128"/>
            <a:ext cx="6035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capability and readiness development with allied forces.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5760720" y="2670048"/>
            <a:ext cx="5943600" cy="0"/>
          </a:xfrm>
          <a:prstGeom prst="line">
            <a:avLst/>
          </a:prstGeom>
          <a:noFill/>
          <a:ln w="6350">
            <a:solidFill>
              <a:srgbClr val="D8D2C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0" y="2715768"/>
            <a:ext cx="6035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Intelligence Sharing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5760720" y="3099816"/>
            <a:ext cx="6035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Frameworks for actionable, secure exchange of strategic intelligence.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5760720" y="3602736"/>
            <a:ext cx="5943600" cy="0"/>
          </a:xfrm>
          <a:prstGeom prst="line">
            <a:avLst/>
          </a:prstGeom>
          <a:noFill/>
          <a:ln w="6350">
            <a:solidFill>
              <a:srgbClr val="D8D2C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760720" y="3648456"/>
            <a:ext cx="6035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Counter-Terrorism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5760720" y="4032504"/>
            <a:ext cx="6035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Aligned response architecture against regional and transnational threats.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5760720" y="4535424"/>
            <a:ext cx="5943600" cy="0"/>
          </a:xfrm>
          <a:prstGeom prst="line">
            <a:avLst/>
          </a:prstGeom>
          <a:noFill/>
          <a:ln w="6350">
            <a:solidFill>
              <a:srgbClr val="D8D2C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760720" y="4581144"/>
            <a:ext cx="6035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Border &amp; Maritime Security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5760720" y="4965192"/>
            <a:ext cx="6035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approach to land, sea and aerial domain awareness.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5760720" y="5468112"/>
            <a:ext cx="5943600" cy="0"/>
          </a:xfrm>
          <a:prstGeom prst="line">
            <a:avLst/>
          </a:prstGeom>
          <a:noFill/>
          <a:ln w="6350">
            <a:solidFill>
              <a:srgbClr val="D8D2C0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5760720" y="5513832"/>
            <a:ext cx="6035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Cyber Defence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5760720" y="5897880"/>
            <a:ext cx="6035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 cyber posture, threat intelligence and incident response.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4" name="Shape 21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5" name="Text 22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 / 14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VII. STRATEGIC INNOVATION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566928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B1F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Emerging Technologies &amp; Indigenous Capability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1417320"/>
            <a:ext cx="12191695" cy="50749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1417320"/>
            <a:ext cx="12191695" cy="5074920"/>
          </a:xfrm>
          <a:prstGeom prst="rect">
            <a:avLst/>
          </a:prstGeom>
          <a:solidFill>
            <a:srgbClr val="060F20">
              <a:alpha val="75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0" y="1417320"/>
            <a:ext cx="6217920" cy="5074920"/>
          </a:xfrm>
          <a:prstGeom prst="rect">
            <a:avLst/>
          </a:prstGeom>
          <a:solidFill>
            <a:srgbClr val="060F20">
              <a:alpha val="85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457200" y="1828800"/>
            <a:ext cx="5943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Driving the Next Generation</a:t>
            </a:r>
            <a:endParaRPr lang="en-US" sz="26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of Nigerian Defence Capability</a:t>
            </a:r>
            <a:endParaRPr lang="en-US" sz="2600" dirty="0"/>
          </a:p>
        </p:txBody>
      </p:sp>
      <p:sp>
        <p:nvSpPr>
          <p:cNvPr id="10" name="Shape 7"/>
          <p:cNvSpPr/>
          <p:nvPr/>
        </p:nvSpPr>
        <p:spPr>
          <a:xfrm>
            <a:off x="457200" y="3108960"/>
            <a:ext cx="548640" cy="36576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1" name="Shape 8"/>
          <p:cNvSpPr/>
          <p:nvPr/>
        </p:nvSpPr>
        <p:spPr>
          <a:xfrm>
            <a:off x="457200" y="3474720"/>
            <a:ext cx="109728" cy="109728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2" name="Text 9"/>
          <p:cNvSpPr/>
          <p:nvPr/>
        </p:nvSpPr>
        <p:spPr>
          <a:xfrm>
            <a:off x="713232" y="3383280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Artificial Intelligence &amp; autonomous systems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57200" y="3977640"/>
            <a:ext cx="109728" cy="109728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3886200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surveillance &amp; ISR platforms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457200" y="4480560"/>
            <a:ext cx="109728" cy="109728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4389120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 and electronic warfare capability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457200" y="4983480"/>
            <a:ext cx="109728" cy="109728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4892040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Domestic defence R&amp;D and manufacturing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457200" y="5486400"/>
            <a:ext cx="109728" cy="109728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0" name="Text 17"/>
          <p:cNvSpPr/>
          <p:nvPr/>
        </p:nvSpPr>
        <p:spPr>
          <a:xfrm>
            <a:off x="713232" y="5394960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transfer &amp; joint ventures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0B6B3A"/>
          </a:solidFill>
          <a:ln/>
        </p:spPr>
      </p:sp>
      <p:sp>
        <p:nvSpPr>
          <p:cNvPr id="22" name="Shape 19"/>
          <p:cNvSpPr/>
          <p:nvPr/>
        </p:nvSpPr>
        <p:spPr>
          <a:xfrm>
            <a:off x="0" y="6693408"/>
            <a:ext cx="4023360" cy="164592"/>
          </a:xfrm>
          <a:prstGeom prst="rect">
            <a:avLst/>
          </a:prstGeom>
          <a:solidFill>
            <a:srgbClr val="C9A961"/>
          </a:solidFill>
          <a:ln/>
        </p:spPr>
      </p:sp>
      <p:sp>
        <p:nvSpPr>
          <p:cNvPr id="23" name="Text 20"/>
          <p:cNvSpPr/>
          <p:nvPr/>
        </p:nvSpPr>
        <p:spPr>
          <a:xfrm>
            <a:off x="365760" y="644652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OF DEFENCE STRATEGY  •  PRESIDENCY, FEDERAL REPUBLIC OF NIGERIA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972800" y="64465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 / 14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Federal Republic of Nigeria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Defence Strategy</dc:title>
  <dc:subject>PptxGenJS Presentation</dc:subject>
  <dc:creator>PptxGenJS</dc:creator>
  <cp:lastModifiedBy>PptxGenJS</cp:lastModifiedBy>
  <cp:revision>1</cp:revision>
  <dcterms:created xsi:type="dcterms:W3CDTF">2026-06-08T11:12:12Z</dcterms:created>
  <dcterms:modified xsi:type="dcterms:W3CDTF">2026-06-08T11:12:12Z</dcterms:modified>
</cp:coreProperties>
</file>